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9" r:id="rId2"/>
    <p:sldId id="257" r:id="rId3"/>
    <p:sldId id="258" r:id="rId4"/>
    <p:sldId id="260" r:id="rId5"/>
    <p:sldId id="272" r:id="rId6"/>
    <p:sldId id="268" r:id="rId7"/>
    <p:sldId id="269" r:id="rId8"/>
    <p:sldId id="271" r:id="rId9"/>
    <p:sldId id="270" r:id="rId10"/>
    <p:sldId id="265" r:id="rId11"/>
  </p:sldIdLst>
  <p:sldSz cx="12192000" cy="6858000"/>
  <p:notesSz cx="6858000" cy="9144000"/>
  <p:embeddedFontLst>
    <p:embeddedFont>
      <p:font typeface="나눔고딕" panose="020B0600000101010101" charset="-127"/>
      <p:regular r:id="rId14"/>
      <p:bold r:id="rId15"/>
    </p:embeddedFont>
    <p:embeddedFont>
      <p:font typeface="새굴림" panose="02030600000101010101" pitchFamily="18" charset="-127"/>
      <p:regular r:id="rId16"/>
    </p:embeddedFont>
    <p:embeddedFont>
      <p:font typeface="Source Sans Pro Black" panose="020B0803030403020204" pitchFamily="34" charset="0"/>
      <p:bold r:id="rId17"/>
      <p:boldItalic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23F3E"/>
    <a:srgbClr val="A48179"/>
    <a:srgbClr val="0E161F"/>
    <a:srgbClr val="EFBF90"/>
    <a:srgbClr val="DA9B00"/>
    <a:srgbClr val="F0F3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3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711" y="2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E593A-6B44-487E-B64A-BF4872A4BE59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F1E8CA-136D-40F0-9B6E-207DA0E2B8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2955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36798F-6398-4EC0-824B-6CED1A1D38BF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FFF57-6475-4963-9940-5D2DB46174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599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 userDrawn="1"/>
        </p:nvSpPr>
        <p:spPr>
          <a:xfrm>
            <a:off x="288758" y="256674"/>
            <a:ext cx="11670631" cy="6344652"/>
          </a:xfrm>
          <a:prstGeom prst="roundRect">
            <a:avLst>
              <a:gd name="adj" fmla="val 404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 userDrawn="1"/>
        </p:nvSpPr>
        <p:spPr>
          <a:xfrm>
            <a:off x="288757" y="1054769"/>
            <a:ext cx="11670631" cy="5546557"/>
          </a:xfrm>
          <a:custGeom>
            <a:avLst/>
            <a:gdLst>
              <a:gd name="connsiteX0" fmla="*/ 0 w 11670631"/>
              <a:gd name="connsiteY0" fmla="*/ 0 h 5546557"/>
              <a:gd name="connsiteX1" fmla="*/ 11670631 w 11670631"/>
              <a:gd name="connsiteY1" fmla="*/ 0 h 5546557"/>
              <a:gd name="connsiteX2" fmla="*/ 11670631 w 11670631"/>
              <a:gd name="connsiteY2" fmla="*/ 300788 h 5546557"/>
              <a:gd name="connsiteX3" fmla="*/ 11670631 w 11670631"/>
              <a:gd name="connsiteY3" fmla="*/ 677778 h 5546557"/>
              <a:gd name="connsiteX4" fmla="*/ 11670631 w 11670631"/>
              <a:gd name="connsiteY4" fmla="*/ 5290106 h 5546557"/>
              <a:gd name="connsiteX5" fmla="*/ 11414180 w 11670631"/>
              <a:gd name="connsiteY5" fmla="*/ 5546557 h 5546557"/>
              <a:gd name="connsiteX6" fmla="*/ 256451 w 11670631"/>
              <a:gd name="connsiteY6" fmla="*/ 5546557 h 5546557"/>
              <a:gd name="connsiteX7" fmla="*/ 0 w 11670631"/>
              <a:gd name="connsiteY7" fmla="*/ 5290106 h 5546557"/>
              <a:gd name="connsiteX8" fmla="*/ 0 w 11670631"/>
              <a:gd name="connsiteY8" fmla="*/ 677778 h 5546557"/>
              <a:gd name="connsiteX9" fmla="*/ 0 w 11670631"/>
              <a:gd name="connsiteY9" fmla="*/ 300788 h 5546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670631" h="5546557">
                <a:moveTo>
                  <a:pt x="0" y="0"/>
                </a:moveTo>
                <a:lnTo>
                  <a:pt x="11670631" y="0"/>
                </a:lnTo>
                <a:lnTo>
                  <a:pt x="11670631" y="300788"/>
                </a:lnTo>
                <a:lnTo>
                  <a:pt x="11670631" y="677778"/>
                </a:lnTo>
                <a:lnTo>
                  <a:pt x="11670631" y="5290106"/>
                </a:lnTo>
                <a:cubicBezTo>
                  <a:pt x="11670631" y="5431740"/>
                  <a:pt x="11555814" y="5546557"/>
                  <a:pt x="11414180" y="5546557"/>
                </a:cubicBezTo>
                <a:lnTo>
                  <a:pt x="256451" y="5546557"/>
                </a:lnTo>
                <a:cubicBezTo>
                  <a:pt x="114817" y="5546557"/>
                  <a:pt x="0" y="5431740"/>
                  <a:pt x="0" y="5290106"/>
                </a:cubicBezTo>
                <a:lnTo>
                  <a:pt x="0" y="677778"/>
                </a:lnTo>
                <a:lnTo>
                  <a:pt x="0" y="30078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 userDrawn="1"/>
        </p:nvSpPr>
        <p:spPr>
          <a:xfrm>
            <a:off x="280049" y="256674"/>
            <a:ext cx="786063" cy="6344652"/>
          </a:xfrm>
          <a:custGeom>
            <a:avLst/>
            <a:gdLst>
              <a:gd name="connsiteX0" fmla="*/ 256451 w 786063"/>
              <a:gd name="connsiteY0" fmla="*/ 0 h 6344652"/>
              <a:gd name="connsiteX1" fmla="*/ 786063 w 786063"/>
              <a:gd name="connsiteY1" fmla="*/ 0 h 6344652"/>
              <a:gd name="connsiteX2" fmla="*/ 786063 w 786063"/>
              <a:gd name="connsiteY2" fmla="*/ 6344652 h 6344652"/>
              <a:gd name="connsiteX3" fmla="*/ 256451 w 786063"/>
              <a:gd name="connsiteY3" fmla="*/ 6344652 h 6344652"/>
              <a:gd name="connsiteX4" fmla="*/ 0 w 786063"/>
              <a:gd name="connsiteY4" fmla="*/ 6088201 h 6344652"/>
              <a:gd name="connsiteX5" fmla="*/ 0 w 786063"/>
              <a:gd name="connsiteY5" fmla="*/ 256451 h 6344652"/>
              <a:gd name="connsiteX6" fmla="*/ 256451 w 786063"/>
              <a:gd name="connsiteY6" fmla="*/ 0 h 6344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6063" h="6344652">
                <a:moveTo>
                  <a:pt x="256451" y="0"/>
                </a:moveTo>
                <a:lnTo>
                  <a:pt x="786063" y="0"/>
                </a:lnTo>
                <a:lnTo>
                  <a:pt x="786063" y="6344652"/>
                </a:lnTo>
                <a:lnTo>
                  <a:pt x="256451" y="6344652"/>
                </a:lnTo>
                <a:cubicBezTo>
                  <a:pt x="114817" y="6344652"/>
                  <a:pt x="0" y="6229835"/>
                  <a:pt x="0" y="6088201"/>
                </a:cubicBezTo>
                <a:lnTo>
                  <a:pt x="0" y="256451"/>
                </a:lnTo>
                <a:cubicBezTo>
                  <a:pt x="0" y="114817"/>
                  <a:pt x="114817" y="0"/>
                  <a:pt x="256451" y="0"/>
                </a:cubicBezTo>
                <a:close/>
              </a:path>
            </a:pathLst>
          </a:custGeom>
          <a:solidFill>
            <a:srgbClr val="0E16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1254723" y="397042"/>
            <a:ext cx="4427621" cy="529390"/>
            <a:chOff x="7307180" y="397042"/>
            <a:chExt cx="4427621" cy="529390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7307180" y="397042"/>
              <a:ext cx="4427621" cy="52939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/>
            <p:nvPr/>
          </p:nvGrpSpPr>
          <p:grpSpPr>
            <a:xfrm rot="20380773">
              <a:off x="7498081" y="519777"/>
              <a:ext cx="243235" cy="313350"/>
              <a:chOff x="7467602" y="477782"/>
              <a:chExt cx="243235" cy="313350"/>
            </a:xfrm>
          </p:grpSpPr>
          <p:sp>
            <p:nvSpPr>
              <p:cNvPr id="13" name="타원 12"/>
              <p:cNvSpPr/>
              <p:nvPr/>
            </p:nvSpPr>
            <p:spPr>
              <a:xfrm>
                <a:off x="7467602" y="477782"/>
                <a:ext cx="232610" cy="232610"/>
              </a:xfrm>
              <a:prstGeom prst="ellips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>
                <a:off x="7647505" y="683156"/>
                <a:ext cx="63332" cy="107976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" name="그룹 9"/>
            <p:cNvGrpSpPr/>
            <p:nvPr/>
          </p:nvGrpSpPr>
          <p:grpSpPr>
            <a:xfrm>
              <a:off x="11303727" y="613846"/>
              <a:ext cx="243840" cy="132080"/>
              <a:chOff x="12697097" y="-113211"/>
              <a:chExt cx="418012" cy="226423"/>
            </a:xfrm>
          </p:grpSpPr>
          <p:cxnSp>
            <p:nvCxnSpPr>
              <p:cNvPr id="11" name="직선 연결선 10"/>
              <p:cNvCxnSpPr/>
              <p:nvPr/>
            </p:nvCxnSpPr>
            <p:spPr>
              <a:xfrm>
                <a:off x="12697097" y="-113211"/>
                <a:ext cx="209006" cy="217714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" name="직선 연결선 11"/>
              <p:cNvCxnSpPr/>
              <p:nvPr/>
            </p:nvCxnSpPr>
            <p:spPr>
              <a:xfrm flipH="1">
                <a:off x="12906103" y="-113211"/>
                <a:ext cx="209006" cy="226423"/>
              </a:xfrm>
              <a:prstGeom prst="line">
                <a:avLst/>
              </a:prstGeom>
              <a:noFill/>
              <a:ln w="190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cxnSp>
        <p:nvCxnSpPr>
          <p:cNvPr id="15" name="직선 연결선 14"/>
          <p:cNvCxnSpPr/>
          <p:nvPr userDrawn="1"/>
        </p:nvCxnSpPr>
        <p:spPr>
          <a:xfrm>
            <a:off x="334590" y="105373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334590" y="174606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 userDrawn="1"/>
        </p:nvCxnSpPr>
        <p:spPr>
          <a:xfrm>
            <a:off x="334590" y="243839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 userDrawn="1"/>
        </p:nvCxnSpPr>
        <p:spPr>
          <a:xfrm>
            <a:off x="334590" y="3130729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 userDrawn="1"/>
        </p:nvCxnSpPr>
        <p:spPr>
          <a:xfrm>
            <a:off x="334590" y="3823061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 userDrawn="1"/>
        </p:nvCxnSpPr>
        <p:spPr>
          <a:xfrm>
            <a:off x="334590" y="4515393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 userDrawn="1"/>
        </p:nvCxnSpPr>
        <p:spPr>
          <a:xfrm>
            <a:off x="334590" y="5207725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 userDrawn="1"/>
        </p:nvCxnSpPr>
        <p:spPr>
          <a:xfrm>
            <a:off x="334590" y="5900057"/>
            <a:ext cx="687977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0723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314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80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662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55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343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/>
          <p:cNvSpPr>
            <a:spLocks noGrp="1"/>
          </p:cNvSpPr>
          <p:nvPr>
            <p:ph type="pic" sz="quarter" idx="10"/>
          </p:nvPr>
        </p:nvSpPr>
        <p:spPr>
          <a:xfrm>
            <a:off x="1227138" y="1247775"/>
            <a:ext cx="4883150" cy="51022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587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505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703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68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B9AFE30-CE99-44E2-887B-671B604A8DB1}" type="datetimeFigureOut">
              <a:rPr lang="ko-KR" altLang="en-US" smtClean="0"/>
              <a:t>2018-12-23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9A87CF1-EAF7-409B-A6C1-6C428483A4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9302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hyperlink" Target="http://leehyekang.com/" TargetMode="Externa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7985760" y="6309360"/>
            <a:ext cx="408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hlinkClick r:id="rId13"/>
              </a:rPr>
              <a:t>http://</a:t>
            </a:r>
            <a:r>
              <a:rPr lang="en-US" altLang="ko-KR">
                <a:solidFill>
                  <a:schemeClr val="bg1"/>
                </a:solidFill>
                <a:hlinkClick r:id="rId13"/>
              </a:rPr>
              <a:t>leehyekang.com</a:t>
            </a:r>
            <a:r>
              <a:rPr lang="en-US" altLang="ko-KR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친절한 </a:t>
            </a:r>
            <a:r>
              <a:rPr lang="ko-KR" altLang="en-US" dirty="0" err="1">
                <a:solidFill>
                  <a:schemeClr val="bg1"/>
                </a:solidFill>
              </a:rPr>
              <a:t>혜강씨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-594"/>
            <a:ext cx="12223539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87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15.png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png"/><Relationship Id="rId18" Type="http://schemas.microsoft.com/office/2007/relationships/hdphoto" Target="../media/hdphoto7.wdp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0.svg"/><Relationship Id="rId17" Type="http://schemas.openxmlformats.org/officeDocument/2006/relationships/image" Target="../media/image24.png"/><Relationship Id="rId2" Type="http://schemas.openxmlformats.org/officeDocument/2006/relationships/image" Target="../media/image4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image" Target="../media/image7.png"/><Relationship Id="rId15" Type="http://schemas.openxmlformats.org/officeDocument/2006/relationships/image" Target="../media/image23.png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7.png"/><Relationship Id="rId10" Type="http://schemas.microsoft.com/office/2007/relationships/hdphoto" Target="../media/hdphoto5.wdp"/><Relationship Id="rId4" Type="http://schemas.openxmlformats.org/officeDocument/2006/relationships/image" Target="../media/image6.png"/><Relationship Id="rId9" Type="http://schemas.openxmlformats.org/officeDocument/2006/relationships/image" Target="../media/image18.png"/><Relationship Id="rId1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29.png"/><Relationship Id="rId4" Type="http://schemas.openxmlformats.org/officeDocument/2006/relationships/image" Target="../media/image6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9.wdp"/><Relationship Id="rId7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32.png"/><Relationship Id="rId5" Type="http://schemas.openxmlformats.org/officeDocument/2006/relationships/image" Target="../media/image5.png"/><Relationship Id="rId10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5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앙아이오띠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37948" y="3183304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AI &amp; IOT MAKE-A-THON</a:t>
            </a:r>
            <a:endParaRPr lang="ko-KR" altLang="en-US" sz="2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6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39"/>
          <p:cNvSpPr>
            <a:spLocks noChangeArrowheads="1"/>
          </p:cNvSpPr>
          <p:nvPr/>
        </p:nvSpPr>
        <p:spPr bwMode="auto">
          <a:xfrm>
            <a:off x="1860048" y="3669280"/>
            <a:ext cx="8569325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/>
            </a:outerShdw>
          </a:effectLst>
        </p:spPr>
        <p:txBody>
          <a:bodyPr/>
          <a:lstStyle/>
          <a:p>
            <a:pPr algn="ctr" eaLnBrk="1" latinLnBrk="1" hangingPunct="1">
              <a:lnSpc>
                <a:spcPct val="90000"/>
              </a:lnSpc>
              <a:defRPr/>
            </a:pPr>
            <a:r>
              <a:rPr lang="ko-KR" altLang="en-US" sz="5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endParaRPr lang="en-US" altLang="ko-KR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 Box 6"/>
          <p:cNvSpPr txBox="1">
            <a:spLocks noChangeArrowheads="1"/>
          </p:cNvSpPr>
          <p:nvPr/>
        </p:nvSpPr>
        <p:spPr bwMode="auto">
          <a:xfrm>
            <a:off x="2837948" y="3165256"/>
            <a:ext cx="66135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sz="2800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Thank you for your attention</a:t>
            </a:r>
            <a:endParaRPr lang="ko-KR" altLang="en-US" sz="2800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18" y="1528357"/>
            <a:ext cx="1925011" cy="1917121"/>
          </a:xfrm>
          <a:prstGeom prst="rect">
            <a:avLst/>
          </a:prstGeom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718345" y="4524943"/>
            <a:ext cx="66135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latinLnBrk="1" hangingPunct="1">
              <a:defRPr/>
            </a:pPr>
            <a:r>
              <a:rPr lang="en-US" altLang="ko-KR" dirty="0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Made by </a:t>
            </a:r>
            <a:r>
              <a:rPr lang="en-US" altLang="ko-KR" dirty="0" err="1">
                <a:solidFill>
                  <a:schemeClr val="bg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hyekang,lee</a:t>
            </a:r>
            <a:endParaRPr lang="ko-KR" altLang="en-US" dirty="0">
              <a:solidFill>
                <a:schemeClr val="bg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4119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grpSp>
        <p:nvGrpSpPr>
          <p:cNvPr id="78" name="그룹 77"/>
          <p:cNvGrpSpPr/>
          <p:nvPr/>
        </p:nvGrpSpPr>
        <p:grpSpPr>
          <a:xfrm>
            <a:off x="279418" y="1078915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1F90FDD-8B50-4370-9391-64565C5EE3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0019" y1="56134" x2="51146" y2="55556"/>
                        <a14:foregroundMark x1="50077" y1="56166" x2="50000" y2="55139"/>
                        <a14:foregroundMark x1="50521" y1="55833" x2="52604" y2="56528"/>
                        <a14:foregroundMark x1="49167" y1="57778" x2="49416" y2="57280"/>
                        <a14:foregroundMark x1="49819" y1="56023" x2="50208" y2="55556"/>
                        <a14:foregroundMark x1="50104" y1="55278" x2="49063" y2="57361"/>
                        <a14:backgroundMark x1="43646" y1="24306" x2="43646" y2="31806"/>
                        <a14:backgroundMark x1="43646" y1="31806" x2="28958" y2="54722"/>
                        <a14:backgroundMark x1="28958" y1="54722" x2="46771" y2="56806"/>
                        <a14:backgroundMark x1="53357" y1="55197" x2="60417" y2="53472"/>
                        <a14:backgroundMark x1="46771" y1="56806" x2="47978" y2="56511"/>
                        <a14:backgroundMark x1="60417" y1="53472" x2="70729" y2="57361"/>
                        <a14:backgroundMark x1="70729" y1="57361" x2="79167" y2="50556"/>
                        <a14:backgroundMark x1="79167" y1="50556" x2="72500" y2="36389"/>
                        <a14:backgroundMark x1="72500" y1="36389" x2="46042" y2="23889"/>
                        <a14:backgroundMark x1="46042" y1="23889" x2="44271" y2="22361"/>
                        <a14:backgroundMark x1="38021" y1="25556" x2="36458" y2="32222"/>
                        <a14:backgroundMark x1="36458" y1="32222" x2="24271" y2="56528"/>
                        <a14:backgroundMark x1="24271" y1="56528" x2="24167" y2="60972"/>
                        <a14:backgroundMark x1="36458" y1="61806" x2="37500" y2="612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077" y="-269602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EA5ABD-CDE4-4A87-9058-209D3124F705}"/>
              </a:ext>
            </a:extLst>
          </p:cNvPr>
          <p:cNvSpPr txBox="1"/>
          <p:nvPr/>
        </p:nvSpPr>
        <p:spPr>
          <a:xfrm>
            <a:off x="5312229" y="5238575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>
                <a:solidFill>
                  <a:srgbClr val="002060"/>
                </a:solidFill>
                <a:latin typeface="+mj-ea"/>
                <a:ea typeface="+mj-ea"/>
              </a:rPr>
              <a:t>Ang_IOT</a:t>
            </a:r>
            <a:r>
              <a:rPr lang="en-US" altLang="ko-KR" sz="2000" b="1" dirty="0">
                <a:solidFill>
                  <a:srgbClr val="002060"/>
                </a:solidFill>
                <a:latin typeface="+mj-ea"/>
                <a:ea typeface="+mj-ea"/>
              </a:rPr>
              <a:t> 2</a:t>
            </a:r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</a:rPr>
              <a:t>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F5B86-9EDE-4299-8333-AD2996D2B586}"/>
              </a:ext>
            </a:extLst>
          </p:cNvPr>
          <p:cNvSpPr txBox="1"/>
          <p:nvPr/>
        </p:nvSpPr>
        <p:spPr>
          <a:xfrm>
            <a:off x="1992086" y="489857"/>
            <a:ext cx="232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  <a:latin typeface="+mj-ea"/>
                <a:ea typeface="+mj-ea"/>
                <a:cs typeface="Aharoni" panose="020B0604020202020204" pitchFamily="2" charset="-79"/>
              </a:rPr>
              <a:t>제품 소개</a:t>
            </a:r>
          </a:p>
        </p:txBody>
      </p:sp>
    </p:spTree>
    <p:extLst>
      <p:ext uri="{BB962C8B-B14F-4D97-AF65-F5344CB8AC3E}">
        <p14:creationId xmlns:p14="http://schemas.microsoft.com/office/powerpoint/2010/main" val="1034174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B0600000101010101" charset="-127"/>
                <a:ea typeface="나눔고딕" panose="020B0600000101010101" charset="-127"/>
              </a:rPr>
              <a:t>ISSUE</a:t>
            </a:r>
            <a:endParaRPr lang="ko-KR" altLang="en-US" sz="2000" b="1" dirty="0">
              <a:solidFill>
                <a:srgbClr val="00206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17985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4E9E549-9E22-4E04-A59C-3C78668E7C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03" y="1033812"/>
            <a:ext cx="4807197" cy="54986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FB0F202-02EF-446A-97AB-5FE0EEDE00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7762" y="898578"/>
            <a:ext cx="4841621" cy="149353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6A1FDCA-CF32-4C73-B871-BBE415D6A76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03092" y="2283780"/>
            <a:ext cx="4826291" cy="42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8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859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b="1" dirty="0">
                <a:solidFill>
                  <a:srgbClr val="002060"/>
                </a:solidFill>
                <a:latin typeface="나눔고딕" panose="020B0600000101010101" charset="-127"/>
                <a:ea typeface="나눔고딕" panose="020B0600000101010101" charset="-127"/>
              </a:rPr>
              <a:t>ISSUE</a:t>
            </a:r>
            <a:endParaRPr lang="ko-KR" altLang="en-US" sz="2000" b="1" dirty="0">
              <a:solidFill>
                <a:srgbClr val="00206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77633" y="248437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F1E9D3C-8F2B-44FB-B28B-C7E2F2FC47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864" y="1094773"/>
            <a:ext cx="7620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112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그룹 77"/>
          <p:cNvGrpSpPr/>
          <p:nvPr/>
        </p:nvGrpSpPr>
        <p:grpSpPr>
          <a:xfrm>
            <a:off x="263665" y="315826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05F040-E11D-443F-B2D3-A6A2285971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54" y="2906486"/>
            <a:ext cx="1776812" cy="1776812"/>
          </a:xfrm>
          <a:prstGeom prst="rect">
            <a:avLst/>
          </a:prstGeom>
        </p:spPr>
      </p:pic>
      <p:cxnSp>
        <p:nvCxnSpPr>
          <p:cNvPr id="28" name="Straight Connector 8">
            <a:extLst>
              <a:ext uri="{FF2B5EF4-FFF2-40B4-BE49-F238E27FC236}">
                <a16:creationId xmlns:a16="http://schemas.microsoft.com/office/drawing/2014/main" id="{584978FD-6E1D-45E3-9B37-6BDB33CEC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6AA09369-20ED-4E74-B024-B6D80B6166B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91" y="2906486"/>
            <a:ext cx="2475833" cy="1721118"/>
          </a:xfrm>
          <a:prstGeom prst="rect">
            <a:avLst/>
          </a:prstGeom>
        </p:spPr>
      </p:pic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AFDE68AF-CBF2-402A-8B90-12E87BCB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그림 30">
            <a:extLst>
              <a:ext uri="{FF2B5EF4-FFF2-40B4-BE49-F238E27FC236}">
                <a16:creationId xmlns:a16="http://schemas.microsoft.com/office/drawing/2014/main" id="{2B5C1E49-9EE1-46CB-B79B-6C515C9C467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581" b="92615" l="10000" r="90000">
                        <a14:foregroundMark x1="23077" y1="67933" x2="23000" y2="86228"/>
                        <a14:foregroundMark x1="23099" y1="62816" x2="23080" y2="67355"/>
                        <a14:foregroundMark x1="23185" y1="42366" x2="23174" y2="45080"/>
                        <a14:foregroundMark x1="23286" y1="18563" x2="23275" y2="21118"/>
                        <a14:foregroundMark x1="23000" y1="86228" x2="28116" y2="90397"/>
                        <a14:foregroundMark x1="37565" y1="87498" x2="37429" y2="21956"/>
                        <a14:foregroundMark x1="37429" y1="21956" x2="34687" y2="17593"/>
                        <a14:foregroundMark x1="28389" y1="14799" x2="24714" y2="15768"/>
                        <a14:foregroundMark x1="24714" y1="15768" x2="23370" y2="21114"/>
                        <a14:foregroundMark x1="37429" y1="83633" x2="36714" y2="78244"/>
                        <a14:foregroundMark x1="37714" y1="31537" x2="36286" y2="17764"/>
                        <a14:foregroundMark x1="35143" y1="17166" x2="34873" y2="17186"/>
                        <a14:foregroundMark x1="26000" y1="14172" x2="28552" y2="14441"/>
                        <a14:foregroundMark x1="23429" y1="22156" x2="23143" y2="63872"/>
                        <a14:foregroundMark x1="23143" y1="63872" x2="24000" y2="66467"/>
                        <a14:foregroundMark x1="26429" y1="14371" x2="35286" y2="15569"/>
                        <a14:foregroundMark x1="35429" y1="15369" x2="35857" y2="15369"/>
                        <a14:backgroundMark x1="67429" y1="17764" x2="59857" y2="17764"/>
                        <a14:backgroundMark x1="59857" y1="17764" x2="66143" y2="12575"/>
                        <a14:backgroundMark x1="66143" y1="12575" x2="75571" y2="15170"/>
                        <a14:backgroundMark x1="75571" y1="15170" x2="63000" y2="19561"/>
                        <a14:backgroundMark x1="63000" y1="19561" x2="70714" y2="17166"/>
                        <a14:backgroundMark x1="70714" y1="17166" x2="64286" y2="23553"/>
                        <a14:backgroundMark x1="64286" y1="23553" x2="79000" y2="14770"/>
                        <a14:backgroundMark x1="79000" y1="14770" x2="61857" y2="25749"/>
                        <a14:backgroundMark x1="61857" y1="25749" x2="62857" y2="42515"/>
                        <a14:backgroundMark x1="62857" y1="42515" x2="75000" y2="15569"/>
                        <a14:backgroundMark x1="75000" y1="15569" x2="63857" y2="17565"/>
                        <a14:backgroundMark x1="63857" y1="17565" x2="71857" y2="15968"/>
                        <a14:backgroundMark x1="71857" y1="15968" x2="62286" y2="19561"/>
                        <a14:backgroundMark x1="62286" y1="19561" x2="73714" y2="15170"/>
                        <a14:backgroundMark x1="73714" y1="15170" x2="63143" y2="14571"/>
                        <a14:backgroundMark x1="63143" y1="14571" x2="71857" y2="14770"/>
                        <a14:backgroundMark x1="71857" y1="14770" x2="64143" y2="15369"/>
                        <a14:backgroundMark x1="64143" y1="15369" x2="76429" y2="21557"/>
                        <a14:backgroundMark x1="76429" y1="21557" x2="54429" y2="23154"/>
                        <a14:backgroundMark x1="54429" y1="23154" x2="75429" y2="24551"/>
                        <a14:backgroundMark x1="75429" y1="24551" x2="48857" y2="25349"/>
                        <a14:backgroundMark x1="48857" y1="25349" x2="64143" y2="25948"/>
                        <a14:backgroundMark x1="64143" y1="25948" x2="71429" y2="25349"/>
                        <a14:backgroundMark x1="71429" y1="25349" x2="53857" y2="23353"/>
                        <a14:backgroundMark x1="53857" y1="23353" x2="62429" y2="23353"/>
                        <a14:backgroundMark x1="62429" y1="23353" x2="70571" y2="26547"/>
                        <a14:backgroundMark x1="70571" y1="26547" x2="59143" y2="27745"/>
                        <a14:backgroundMark x1="59143" y1="27745" x2="69857" y2="25749"/>
                        <a14:backgroundMark x1="69857" y1="25749" x2="58714" y2="23553"/>
                        <a14:backgroundMark x1="58714" y1="23553" x2="68429" y2="24152"/>
                        <a14:backgroundMark x1="68429" y1="24152" x2="60714" y2="21357"/>
                        <a14:backgroundMark x1="60714" y1="21357" x2="76429" y2="21158"/>
                        <a14:backgroundMark x1="76429" y1="21158" x2="62571" y2="21158"/>
                        <a14:backgroundMark x1="62571" y1="21158" x2="70571" y2="19162"/>
                        <a14:backgroundMark x1="70571" y1="19162" x2="61571" y2="21557"/>
                        <a14:backgroundMark x1="61571" y1="21557" x2="80286" y2="18164"/>
                        <a14:backgroundMark x1="80286" y1="18164" x2="70429" y2="61078"/>
                        <a14:backgroundMark x1="70429" y1="61078" x2="70857" y2="43114"/>
                        <a14:backgroundMark x1="70857" y1="43114" x2="61571" y2="46707"/>
                        <a14:backgroundMark x1="61571" y1="46707" x2="70714" y2="34132"/>
                        <a14:backgroundMark x1="70714" y1="34132" x2="52000" y2="45509"/>
                        <a14:backgroundMark x1="52000" y1="45509" x2="51857" y2="33533"/>
                        <a14:backgroundMark x1="51857" y1="33533" x2="48714" y2="65070"/>
                        <a14:backgroundMark x1="48714" y1="65070" x2="65857" y2="58683"/>
                        <a14:backgroundMark x1="65857" y1="58683" x2="62714" y2="69261"/>
                        <a14:backgroundMark x1="62714" y1="69261" x2="43857" y2="52695"/>
                        <a14:backgroundMark x1="43857" y1="52695" x2="48143" y2="37924"/>
                        <a14:backgroundMark x1="48143" y1="37924" x2="65857" y2="57485"/>
                        <a14:backgroundMark x1="65857" y1="57485" x2="57000" y2="59681"/>
                        <a14:backgroundMark x1="57000" y1="59681" x2="53429" y2="33333"/>
                        <a14:backgroundMark x1="53429" y1="33333" x2="71571" y2="76846"/>
                        <a14:backgroundMark x1="71571" y1="76846" x2="61000" y2="81038"/>
                        <a14:backgroundMark x1="61000" y1="81038" x2="64429" y2="51497"/>
                        <a14:backgroundMark x1="64429" y1="51497" x2="71857" y2="63473"/>
                        <a14:backgroundMark x1="71857" y1="63473" x2="52286" y2="71657"/>
                        <a14:backgroundMark x1="52286" y1="71657" x2="54429" y2="51697"/>
                        <a14:backgroundMark x1="54429" y1="51697" x2="62286" y2="68263"/>
                        <a14:backgroundMark x1="62286" y1="68263" x2="53571" y2="74651"/>
                        <a14:backgroundMark x1="53571" y1="74651" x2="52714" y2="49301"/>
                        <a14:backgroundMark x1="52714" y1="49301" x2="58857" y2="62275"/>
                        <a14:backgroundMark x1="58857" y1="62275" x2="46286" y2="70459"/>
                        <a14:backgroundMark x1="46286" y1="70459" x2="49714" y2="49102"/>
                        <a14:backgroundMark x1="49714" y1="49102" x2="56714" y2="59281"/>
                        <a14:backgroundMark x1="56714" y1="59281" x2="58000" y2="69062"/>
                        <a14:backgroundMark x1="58000" y1="69062" x2="56857" y2="64072"/>
                        <a14:backgroundMark x1="29143" y1="93613" x2="39286" y2="91018"/>
                        <a14:backgroundMark x1="28857" y1="92415" x2="28857" y2="92415"/>
                        <a14:backgroundMark x1="29571" y1="93014" x2="29571" y2="93014"/>
                        <a14:backgroundMark x1="29571" y1="93014" x2="29857" y2="92415"/>
                        <a14:backgroundMark x1="31286" y1="92615" x2="29000" y2="92415"/>
                        <a14:backgroundMark x1="20857" y1="75649" x2="23318" y2="66879"/>
                        <a14:backgroundMark x1="22286" y1="21158" x2="22306" y2="22141"/>
                        <a14:backgroundMark x1="22429" y1="67465" x2="22286" y2="41517"/>
                        <a14:backgroundMark x1="23000" y1="67864" x2="22286" y2="43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530" y="2347908"/>
            <a:ext cx="3663891" cy="261968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FF150A8-7ADC-4CBA-A26A-1EC377CC5C50}"/>
              </a:ext>
            </a:extLst>
          </p:cNvPr>
          <p:cNvSpPr txBox="1"/>
          <p:nvPr/>
        </p:nvSpPr>
        <p:spPr>
          <a:xfrm rot="21357138">
            <a:off x="1563328" y="2024743"/>
            <a:ext cx="193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Less Waiting time than..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B55772-134F-495A-AA58-B65D2A52D2A3}"/>
              </a:ext>
            </a:extLst>
          </p:cNvPr>
          <p:cNvSpPr txBox="1"/>
          <p:nvPr/>
        </p:nvSpPr>
        <p:spPr>
          <a:xfrm rot="21357138">
            <a:off x="5302487" y="1886243"/>
            <a:ext cx="1937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More comfortable than..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51CC44-E5D7-4EBF-B373-0B1B4AB42AFC}"/>
              </a:ext>
            </a:extLst>
          </p:cNvPr>
          <p:cNvSpPr txBox="1"/>
          <p:nvPr/>
        </p:nvSpPr>
        <p:spPr>
          <a:xfrm rot="21357138">
            <a:off x="8840344" y="2024743"/>
            <a:ext cx="1937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More Cheaper than..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BEF414-F166-41EB-898D-8F1DDDC93E99}"/>
              </a:ext>
            </a:extLst>
          </p:cNvPr>
          <p:cNvSpPr txBox="1"/>
          <p:nvPr/>
        </p:nvSpPr>
        <p:spPr>
          <a:xfrm>
            <a:off x="2013857" y="478971"/>
            <a:ext cx="19784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rgbClr val="002060"/>
                </a:solidFill>
              </a:rPr>
              <a:t>차별성</a:t>
            </a:r>
          </a:p>
        </p:txBody>
      </p:sp>
    </p:spTree>
    <p:extLst>
      <p:ext uri="{BB962C8B-B14F-4D97-AF65-F5344CB8AC3E}">
        <p14:creationId xmlns:p14="http://schemas.microsoft.com/office/powerpoint/2010/main" val="392606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2186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ARCHITECTURE-1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Source Sans Pro Black" panose="020B0803030403020204" pitchFamily="34" charset="0"/>
              <a:ea typeface="210 Computersetak Light" panose="02020603020101020101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308974" y="3850986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DDA3499-6F4C-42C5-941B-1FA1971C109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3556" r="97333">
                        <a14:foregroundMark x1="8889" y1="20444" x2="2667" y2="32889"/>
                        <a14:foregroundMark x1="2667" y1="32889" x2="1815" y2="51915"/>
                        <a14:foregroundMark x1="1901" y1="66187" x2="3556" y2="76444"/>
                        <a14:foregroundMark x1="10991" y1="79749" x2="11556" y2="80000"/>
                        <a14:foregroundMark x1="4772" y1="76985" x2="9132" y2="78923"/>
                        <a14:foregroundMark x1="3556" y1="76444" x2="4756" y2="76978"/>
                        <a14:foregroundMark x1="88444" y1="20000" x2="96878" y2="30040"/>
                        <a14:foregroundMark x1="97633" y1="44985" x2="97333" y2="73778"/>
                        <a14:foregroundMark x1="97333" y1="73778" x2="91033" y2="79684"/>
                        <a14:foregroundMark x1="96889" y1="28444" x2="96889" y2="32889"/>
                        <a14:backgroundMark x1="444" y1="52000" x2="1333" y2="66222"/>
                        <a14:backgroundMark x1="1333" y1="66222" x2="1333" y2="52444"/>
                        <a14:backgroundMark x1="1333" y1="52444" x2="1333" y2="52444"/>
                        <a14:backgroundMark x1="12000" y1="81778" x2="12000" y2="81778"/>
                        <a14:backgroundMark x1="12000" y1="81333" x2="10667" y2="81333"/>
                        <a14:backgroundMark x1="89333" y1="81778" x2="90222" y2="81333"/>
                        <a14:backgroundMark x1="98667" y1="41778" x2="98996" y2="32889"/>
                        <a14:backgroundMark x1="98711" y1="32889" x2="99111" y2="3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1" t="20682" r="3348" b="20599"/>
          <a:stretch/>
        </p:blipFill>
        <p:spPr>
          <a:xfrm>
            <a:off x="9315636" y="3379871"/>
            <a:ext cx="1525302" cy="9554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래픽 4" descr="모임">
            <a:extLst>
              <a:ext uri="{FF2B5EF4-FFF2-40B4-BE49-F238E27FC236}">
                <a16:creationId xmlns:a16="http://schemas.microsoft.com/office/drawing/2014/main" id="{29F36583-BF4C-4C4B-983C-13F636889A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105872" y="2862228"/>
            <a:ext cx="2391507" cy="2391507"/>
          </a:xfrm>
          <a:prstGeom prst="rect">
            <a:avLst/>
          </a:prstGeom>
        </p:spPr>
      </p:pic>
      <p:pic>
        <p:nvPicPr>
          <p:cNvPr id="7" name="그래픽 6" descr="파스타">
            <a:extLst>
              <a:ext uri="{FF2B5EF4-FFF2-40B4-BE49-F238E27FC236}">
                <a16:creationId xmlns:a16="http://schemas.microsoft.com/office/drawing/2014/main" id="{CCBB3EC1-D0A2-40E0-880D-AC02D1E7B4B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57106" y="4293525"/>
            <a:ext cx="637661" cy="63766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3A3E16F-AD30-49AB-85D4-BC5270EE3061}"/>
              </a:ext>
            </a:extLst>
          </p:cNvPr>
          <p:cNvSpPr txBox="1"/>
          <p:nvPr/>
        </p:nvSpPr>
        <p:spPr>
          <a:xfrm>
            <a:off x="5838825" y="3110269"/>
            <a:ext cx="152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ORDER</a:t>
            </a:r>
            <a:endParaRPr lang="ko-KR" altLang="en-US" b="1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AC041B62-F97F-4BE6-801A-8E4115675A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010" y="1626609"/>
            <a:ext cx="1966554" cy="1966554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1B2D3E3-48CF-43EE-9DD0-8CEA2D15A204}"/>
              </a:ext>
            </a:extLst>
          </p:cNvPr>
          <p:cNvCxnSpPr>
            <a:cxnSpLocks/>
          </p:cNvCxnSpPr>
          <p:nvPr/>
        </p:nvCxnSpPr>
        <p:spPr>
          <a:xfrm flipH="1">
            <a:off x="4766230" y="2957594"/>
            <a:ext cx="3670493" cy="1241100"/>
          </a:xfrm>
          <a:prstGeom prst="line">
            <a:avLst/>
          </a:prstGeom>
          <a:ln w="38100">
            <a:solidFill>
              <a:srgbClr val="523F3E"/>
            </a:solidFill>
            <a:prstDash val="solid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919354D1-2F66-4A27-AAA1-13D3C354FBD6}"/>
              </a:ext>
            </a:extLst>
          </p:cNvPr>
          <p:cNvCxnSpPr>
            <a:cxnSpLocks/>
          </p:cNvCxnSpPr>
          <p:nvPr/>
        </p:nvCxnSpPr>
        <p:spPr>
          <a:xfrm flipV="1">
            <a:off x="4915542" y="3587997"/>
            <a:ext cx="3660287" cy="1218387"/>
          </a:xfrm>
          <a:prstGeom prst="line">
            <a:avLst/>
          </a:prstGeom>
          <a:ln w="38100">
            <a:solidFill>
              <a:srgbClr val="523F3E"/>
            </a:solidFill>
            <a:prstDash val="solid"/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F4E28778-B61E-4542-818E-F54D040351F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duotone>
              <a:prstClr val="black"/>
              <a:schemeClr val="accent2">
                <a:lumMod val="20000"/>
                <a:lumOff val="80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31458" y1="49583" x2="31458" y2="49583"/>
                        <a14:foregroundMark x1="31875" y1="47396" x2="31875" y2="47396"/>
                        <a14:foregroundMark x1="32708" y1="46458" x2="32708" y2="46458"/>
                        <a14:foregroundMark x1="32083" y1="47813" x2="32083" y2="47813"/>
                        <a14:foregroundMark x1="80417" y1="58750" x2="80417" y2="58750"/>
                        <a14:foregroundMark x1="80833" y1="58438" x2="80833" y2="58438"/>
                        <a14:foregroundMark x1="78750" y1="70417" x2="78750" y2="70417"/>
                        <a14:foregroundMark x1="79375" y1="69896" x2="79375" y2="69896"/>
                        <a14:foregroundMark x1="79063" y1="70625" x2="79063" y2="70625"/>
                        <a14:foregroundMark x1="79063" y1="71563" x2="78958" y2="70833"/>
                        <a14:foregroundMark x1="79063" y1="71667" x2="79479" y2="70417"/>
                        <a14:foregroundMark x1="79375" y1="70208" x2="80833" y2="58438"/>
                        <a14:foregroundMark x1="81256" y1="54375" x2="81648" y2="50648"/>
                        <a14:foregroundMark x1="81198" y1="54922" x2="81256" y2="54375"/>
                        <a14:foregroundMark x1="80729" y1="59375" x2="80894" y2="57806"/>
                        <a14:foregroundMark x1="81452" y1="49271" x2="81458" y2="48750"/>
                        <a14:foregroundMark x1="81393" y1="54375" x2="81436" y2="50632"/>
                        <a14:foregroundMark x1="81386" y1="54993" x2="81393" y2="54375"/>
                        <a14:foregroundMark x1="32708" y1="45833" x2="32083" y2="47917"/>
                        <a14:foregroundMark x1="69479" y1="38750" x2="81563" y2="41667"/>
                        <a14:foregroundMark x1="70729" y1="76563" x2="72188" y2="76458"/>
                        <a14:foregroundMark x1="72500" y1="76771" x2="72804" y2="76989"/>
                        <a14:foregroundMark x1="74551" y1="76062" x2="75104" y2="75417"/>
                        <a14:foregroundMark x1="75232" y1="76261" x2="76875" y2="74271"/>
                        <a14:foregroundMark x1="71875" y1="76563" x2="73083" y2="76630"/>
                        <a14:foregroundMark x1="31250" y1="66250" x2="48542" y2="71146"/>
                        <a14:backgroundMark x1="60313" y1="35729" x2="35833" y2="29271"/>
                        <a14:backgroundMark x1="32231" y1="45694" x2="38229" y2="30417"/>
                        <a14:backgroundMark x1="30704" y1="49583" x2="31399" y2="47813"/>
                        <a14:backgroundMark x1="27187" y1="58542" x2="30704" y2="49583"/>
                        <a14:backgroundMark x1="80149" y1="70625" x2="80000" y2="71875"/>
                        <a14:backgroundMark x1="80174" y1="70417" x2="80149" y2="70625"/>
                        <a14:backgroundMark x1="80236" y1="69896" x2="80174" y2="70417"/>
                        <a14:backgroundMark x1="81567" y1="58750" x2="80236" y2="69896"/>
                        <a14:backgroundMark x1="81604" y1="58438" x2="81567" y2="58750"/>
                        <a14:backgroundMark x1="81873" y1="56190" x2="81604" y2="58438"/>
                        <a14:backgroundMark x1="82500" y1="50938" x2="82182" y2="53597"/>
                        <a14:backgroundMark x1="72895" y1="77962" x2="73542" y2="78125"/>
                        <a14:backgroundMark x1="48119" y1="71693" x2="70280" y2="77300"/>
                        <a14:backgroundMark x1="29896" y1="67083" x2="30491" y2="67233"/>
                        <a14:backgroundMark x1="27396" y1="58229" x2="28333" y2="67188"/>
                        <a14:backgroundMark x1="82813" y1="49375" x2="82708" y2="50729"/>
                        <a14:backgroundMark x1="82500" y1="55417" x2="81458" y2="58021"/>
                        <a14:backgroundMark x1="63646" y1="75938" x2="69063" y2="76667"/>
                        <a14:backgroundMark x1="63229" y1="75625" x2="66146" y2="76250"/>
                        <a14:backgroundMark x1="72083" y1="77917" x2="74583" y2="78646"/>
                        <a14:backgroundMark x1="81979" y1="54375" x2="81979" y2="54375"/>
                        <a14:backgroundMark x1="82708" y1="49271" x2="82708" y2="49271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8840">
            <a:off x="2006232" y="3672100"/>
            <a:ext cx="2179366" cy="217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54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2186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chemeClr val="tx2">
                    <a:lumMod val="75000"/>
                  </a:schemeClr>
                </a:solidFill>
                <a:latin typeface="Source Sans Pro Black" panose="020B0803030403020204" pitchFamily="34" charset="0"/>
                <a:ea typeface="Source Sans Pro Black" panose="020B0803030403020204" pitchFamily="34" charset="0"/>
              </a:rPr>
              <a:t>ARCHITECTURE-2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Source Sans Pro Black" panose="020B0803030403020204" pitchFamily="34" charset="0"/>
              <a:ea typeface="210 Computersetak Light" panose="02020603020101020101" pitchFamily="18" charset="-127"/>
            </a:endParaRPr>
          </a:p>
        </p:txBody>
      </p:sp>
      <p:grpSp>
        <p:nvGrpSpPr>
          <p:cNvPr id="78" name="그룹 77"/>
          <p:cNvGrpSpPr/>
          <p:nvPr/>
        </p:nvGrpSpPr>
        <p:grpSpPr>
          <a:xfrm>
            <a:off x="263931" y="4520803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9F5A8DC-D5C2-4230-9966-F815C0FA83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3556" r="97333">
                        <a14:foregroundMark x1="8889" y1="20444" x2="2667" y2="32889"/>
                        <a14:foregroundMark x1="2667" y1="32889" x2="1815" y2="51915"/>
                        <a14:foregroundMark x1="1901" y1="66187" x2="3556" y2="76444"/>
                        <a14:foregroundMark x1="10991" y1="79749" x2="11556" y2="80000"/>
                        <a14:foregroundMark x1="4772" y1="76985" x2="9132" y2="78923"/>
                        <a14:foregroundMark x1="3556" y1="76444" x2="4756" y2="76978"/>
                        <a14:foregroundMark x1="88444" y1="20000" x2="96878" y2="30040"/>
                        <a14:foregroundMark x1="97633" y1="44985" x2="97333" y2="73778"/>
                        <a14:foregroundMark x1="97333" y1="73778" x2="91033" y2="79684"/>
                        <a14:foregroundMark x1="96889" y1="28444" x2="96889" y2="32889"/>
                        <a14:backgroundMark x1="444" y1="52000" x2="1333" y2="66222"/>
                        <a14:backgroundMark x1="1333" y1="66222" x2="1333" y2="52444"/>
                        <a14:backgroundMark x1="1333" y1="52444" x2="1333" y2="52444"/>
                        <a14:backgroundMark x1="12000" y1="81778" x2="12000" y2="81778"/>
                        <a14:backgroundMark x1="12000" y1="81333" x2="10667" y2="81333"/>
                        <a14:backgroundMark x1="89333" y1="81778" x2="90222" y2="81333"/>
                        <a14:backgroundMark x1="98667" y1="41778" x2="98996" y2="32889"/>
                        <a14:backgroundMark x1="98711" y1="32889" x2="99111" y2="34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11" t="20682" r="3348" b="20599"/>
          <a:stretch/>
        </p:blipFill>
        <p:spPr>
          <a:xfrm>
            <a:off x="9081738" y="2203942"/>
            <a:ext cx="1525302" cy="9554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AA3F4C-0178-4BA1-B8C5-23069482DD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166" y="2692447"/>
            <a:ext cx="2332945" cy="7836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99C6D125-7C36-46E6-BCDA-7653C3B0BEB1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899111" y="2528995"/>
            <a:ext cx="717039" cy="55529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구부러짐 34">
            <a:extLst>
              <a:ext uri="{FF2B5EF4-FFF2-40B4-BE49-F238E27FC236}">
                <a16:creationId xmlns:a16="http://schemas.microsoft.com/office/drawing/2014/main" id="{42696E27-751A-4A5D-9C1E-7B35BCBBFF58}"/>
              </a:ext>
            </a:extLst>
          </p:cNvPr>
          <p:cNvCxnSpPr>
            <a:cxnSpLocks/>
            <a:stCxn id="39" idx="1"/>
          </p:cNvCxnSpPr>
          <p:nvPr/>
        </p:nvCxnSpPr>
        <p:spPr>
          <a:xfrm rot="10800000" flipV="1">
            <a:off x="8993712" y="4176331"/>
            <a:ext cx="810548" cy="64880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0F9F07-3708-4BD5-BD7B-DB05EC4B5269}"/>
              </a:ext>
            </a:extLst>
          </p:cNvPr>
          <p:cNvSpPr txBox="1"/>
          <p:nvPr/>
        </p:nvSpPr>
        <p:spPr>
          <a:xfrm>
            <a:off x="4746171" y="1768542"/>
            <a:ext cx="24225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음성인식</a:t>
            </a:r>
            <a:endParaRPr lang="en-US" altLang="ko-K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음성</a:t>
            </a:r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-&gt;TEXT</a:t>
            </a:r>
          </a:p>
          <a:p>
            <a:pPr marL="342900" indent="-342900">
              <a:buFont typeface="+mj-ea"/>
              <a:buAutoNum type="circleNumDbPlain"/>
            </a:pPr>
            <a:endParaRPr lang="en-US" altLang="ko-K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형태소분석</a:t>
            </a:r>
            <a:endParaRPr lang="en-US" altLang="ko-K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ko-KR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Web</a:t>
            </a: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으로 전송</a:t>
            </a:r>
            <a:endParaRPr lang="en-US" altLang="ko-K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2CFBFD-56D6-41A0-A252-EB4061ECC99A}"/>
              </a:ext>
            </a:extLst>
          </p:cNvPr>
          <p:cNvSpPr txBox="1"/>
          <p:nvPr/>
        </p:nvSpPr>
        <p:spPr>
          <a:xfrm>
            <a:off x="6446786" y="4535317"/>
            <a:ext cx="26349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비동기적으로 수신</a:t>
            </a:r>
            <a:endParaRPr lang="en-US" altLang="ko-K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endParaRPr lang="en-US" altLang="ko-KR" sz="1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새굴림" panose="02030600000101010101" pitchFamily="18" charset="-127"/>
              <a:ea typeface="새굴림" panose="02030600000101010101" pitchFamily="18" charset="-127"/>
            </a:endParaRPr>
          </a:p>
          <a:p>
            <a:pPr marL="342900" indent="-342900">
              <a:buFont typeface="+mj-ea"/>
              <a:buAutoNum type="circleNumDbPlain"/>
            </a:pPr>
            <a:r>
              <a:rPr lang="ko-KR" altLang="en-US" sz="1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새굴림" panose="02030600000101010101" pitchFamily="18" charset="-127"/>
                <a:ea typeface="새굴림" panose="02030600000101010101" pitchFamily="18" charset="-127"/>
              </a:rPr>
              <a:t>화면 갱신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3E94C8F1-26A5-45D2-8F35-1EFFC59706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04260" y="3698603"/>
            <a:ext cx="1605560" cy="9554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BD5FE4D-4C66-4906-ACF2-32B39ABF8A1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1458" y1="49583" x2="31458" y2="49583"/>
                        <a14:foregroundMark x1="31875" y1="47396" x2="31875" y2="47396"/>
                        <a14:foregroundMark x1="32708" y1="46458" x2="32708" y2="46458"/>
                        <a14:foregroundMark x1="32083" y1="47813" x2="32083" y2="47813"/>
                        <a14:foregroundMark x1="80417" y1="58750" x2="80417" y2="58750"/>
                        <a14:foregroundMark x1="80833" y1="58438" x2="80833" y2="58438"/>
                        <a14:foregroundMark x1="78750" y1="70417" x2="78750" y2="70417"/>
                        <a14:foregroundMark x1="79375" y1="69896" x2="79375" y2="69896"/>
                        <a14:foregroundMark x1="79063" y1="70625" x2="79063" y2="70625"/>
                        <a14:foregroundMark x1="79063" y1="71563" x2="78958" y2="70833"/>
                        <a14:foregroundMark x1="79063" y1="71667" x2="79479" y2="70417"/>
                        <a14:foregroundMark x1="79375" y1="70208" x2="80833" y2="58438"/>
                        <a14:foregroundMark x1="81256" y1="54375" x2="81648" y2="50648"/>
                        <a14:foregroundMark x1="81198" y1="54922" x2="81256" y2="54375"/>
                        <a14:foregroundMark x1="80729" y1="59375" x2="80894" y2="57806"/>
                        <a14:foregroundMark x1="81452" y1="49271" x2="81458" y2="48750"/>
                        <a14:foregroundMark x1="81393" y1="54375" x2="81436" y2="50632"/>
                        <a14:foregroundMark x1="81386" y1="54993" x2="81393" y2="54375"/>
                        <a14:foregroundMark x1="32708" y1="45833" x2="32083" y2="47917"/>
                        <a14:foregroundMark x1="69479" y1="38750" x2="81563" y2="41667"/>
                        <a14:foregroundMark x1="70729" y1="76563" x2="72188" y2="76458"/>
                        <a14:foregroundMark x1="72500" y1="76771" x2="72804" y2="76989"/>
                        <a14:foregroundMark x1="74551" y1="76062" x2="75104" y2="75417"/>
                        <a14:foregroundMark x1="75232" y1="76261" x2="76875" y2="74271"/>
                        <a14:foregroundMark x1="71875" y1="76563" x2="73083" y2="76630"/>
                        <a14:foregroundMark x1="31250" y1="66250" x2="48542" y2="71146"/>
                        <a14:backgroundMark x1="60313" y1="35729" x2="35833" y2="29271"/>
                        <a14:backgroundMark x1="32231" y1="45694" x2="38229" y2="30417"/>
                        <a14:backgroundMark x1="30704" y1="49583" x2="31399" y2="47813"/>
                        <a14:backgroundMark x1="27187" y1="58542" x2="30704" y2="49583"/>
                        <a14:backgroundMark x1="80149" y1="70625" x2="80000" y2="71875"/>
                        <a14:backgroundMark x1="80174" y1="70417" x2="80149" y2="70625"/>
                        <a14:backgroundMark x1="80236" y1="69896" x2="80174" y2="70417"/>
                        <a14:backgroundMark x1="81567" y1="58750" x2="80236" y2="69896"/>
                        <a14:backgroundMark x1="81604" y1="58438" x2="81567" y2="58750"/>
                        <a14:backgroundMark x1="81873" y1="56190" x2="81604" y2="58438"/>
                        <a14:backgroundMark x1="82500" y1="50938" x2="82182" y2="53597"/>
                        <a14:backgroundMark x1="72895" y1="77962" x2="73542" y2="78125"/>
                        <a14:backgroundMark x1="48119" y1="71693" x2="70280" y2="77300"/>
                        <a14:backgroundMark x1="29896" y1="67083" x2="30491" y2="67233"/>
                        <a14:backgroundMark x1="27396" y1="58229" x2="28333" y2="67188"/>
                        <a14:backgroundMark x1="82813" y1="49375" x2="82708" y2="50729"/>
                        <a14:backgroundMark x1="82500" y1="55417" x2="81458" y2="58021"/>
                        <a14:backgroundMark x1="63646" y1="75938" x2="69063" y2="76667"/>
                        <a14:backgroundMark x1="63229" y1="75625" x2="66146" y2="76250"/>
                        <a14:backgroundMark x1="72083" y1="77917" x2="74583" y2="78646"/>
                        <a14:backgroundMark x1="81979" y1="54375" x2="81979" y2="54375"/>
                        <a14:backgroundMark x1="82708" y1="49271" x2="82708" y2="49271"/>
                      </a14:backgroundRemoval>
                    </a14:imgEffect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07" y="3063012"/>
            <a:ext cx="2629546" cy="262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10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9569" y="4572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b="1" dirty="0">
                <a:solidFill>
                  <a:srgbClr val="002060"/>
                </a:solidFill>
                <a:latin typeface="+mn-ea"/>
              </a:rPr>
              <a:t>기대효과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283936" y="5279729"/>
            <a:ext cx="737616" cy="637661"/>
            <a:chOff x="286675" y="1057144"/>
            <a:chExt cx="737616" cy="637661"/>
          </a:xfrm>
        </p:grpSpPr>
        <p:sp>
          <p:nvSpPr>
            <p:cNvPr id="74" name="직사각형 73"/>
            <p:cNvSpPr/>
            <p:nvPr/>
          </p:nvSpPr>
          <p:spPr>
            <a:xfrm>
              <a:off x="286675" y="1057144"/>
              <a:ext cx="75474" cy="637661"/>
            </a:xfrm>
            <a:prstGeom prst="rect">
              <a:avLst/>
            </a:prstGeom>
            <a:solidFill>
              <a:srgbClr val="DA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6" name="직선 연결선 75"/>
            <p:cNvCxnSpPr/>
            <p:nvPr/>
          </p:nvCxnSpPr>
          <p:spPr>
            <a:xfrm>
              <a:off x="286675" y="1057144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/>
            <p:cNvCxnSpPr/>
            <p:nvPr/>
          </p:nvCxnSpPr>
          <p:spPr>
            <a:xfrm>
              <a:off x="286675" y="1694805"/>
              <a:ext cx="737616" cy="0"/>
            </a:xfrm>
            <a:prstGeom prst="line">
              <a:avLst/>
            </a:prstGeom>
            <a:ln w="12700">
              <a:solidFill>
                <a:srgbClr val="DA9B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9" name="그림 78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05" y="4583556"/>
            <a:ext cx="579639" cy="579639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A5F52F69-FDC4-4182-A8C2-5E2EF7BCEA6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28" y="5269345"/>
            <a:ext cx="627021" cy="6270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E72640-44FB-4EEC-983F-D096855F7AF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23" y="1694805"/>
            <a:ext cx="1839739" cy="18397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A62A375-C1A2-41D3-87C1-64A41B5B1F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889" y="1846555"/>
            <a:ext cx="1773893" cy="177389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E52F0A6-640C-4F6E-95C0-C18FF6E3735E}"/>
              </a:ext>
            </a:extLst>
          </p:cNvPr>
          <p:cNvSpPr txBox="1"/>
          <p:nvPr/>
        </p:nvSpPr>
        <p:spPr>
          <a:xfrm>
            <a:off x="2100291" y="4387128"/>
            <a:ext cx="313508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인건비 절약</a:t>
            </a:r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주문 전산화</a:t>
            </a:r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업무 절차 단순화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293D63BD-6C28-4D44-AEBF-FB4A19CF5E9C}"/>
              </a:ext>
            </a:extLst>
          </p:cNvPr>
          <p:cNvSpPr/>
          <p:nvPr/>
        </p:nvSpPr>
        <p:spPr>
          <a:xfrm>
            <a:off x="2881301" y="3985489"/>
            <a:ext cx="1573067" cy="519803"/>
          </a:xfrm>
          <a:prstGeom prst="roundRect">
            <a:avLst>
              <a:gd name="adj" fmla="val 42287"/>
            </a:avLst>
          </a:prstGeom>
          <a:solidFill>
            <a:srgbClr val="A48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 dirty="0">
                <a:latin typeface="+mn-ea"/>
              </a:rPr>
              <a:t>사업자</a:t>
            </a:r>
            <a:endParaRPr lang="en-US" altLang="ko-KR" sz="2700" b="1" dirty="0">
              <a:latin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D4792B9-D44C-4072-8D55-45A0AE28EB91}"/>
              </a:ext>
            </a:extLst>
          </p:cNvPr>
          <p:cNvSpPr txBox="1"/>
          <p:nvPr/>
        </p:nvSpPr>
        <p:spPr>
          <a:xfrm>
            <a:off x="7431149" y="4412135"/>
            <a:ext cx="31350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algn="ctr"/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편리성</a:t>
            </a:r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즉석 주문가능</a:t>
            </a:r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ko-KR" altLang="en-US" sz="1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노인 이용 용이</a:t>
            </a:r>
            <a:endParaRPr lang="en-US" altLang="ko-KR" sz="16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4F48C16-19BA-47E7-856C-EC38713D7DD4}"/>
              </a:ext>
            </a:extLst>
          </p:cNvPr>
          <p:cNvSpPr/>
          <p:nvPr/>
        </p:nvSpPr>
        <p:spPr>
          <a:xfrm>
            <a:off x="8078823" y="3866663"/>
            <a:ext cx="2038581" cy="519803"/>
          </a:xfrm>
          <a:prstGeom prst="roundRect">
            <a:avLst>
              <a:gd name="adj" fmla="val 42287"/>
            </a:avLst>
          </a:prstGeom>
          <a:solidFill>
            <a:srgbClr val="A48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700" b="1">
                <a:latin typeface="+mn-ea"/>
              </a:rPr>
              <a:t>주문고객</a:t>
            </a:r>
            <a:endParaRPr lang="en-US" altLang="ko-KR" sz="2700" b="1" dirty="0">
              <a:latin typeface="+mn-ea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ACE5616-33A7-4C18-BB28-0148EBC99985}"/>
              </a:ext>
            </a:extLst>
          </p:cNvPr>
          <p:cNvCxnSpPr/>
          <p:nvPr/>
        </p:nvCxnSpPr>
        <p:spPr>
          <a:xfrm>
            <a:off x="6400800" y="1846555"/>
            <a:ext cx="0" cy="4070835"/>
          </a:xfrm>
          <a:prstGeom prst="line">
            <a:avLst/>
          </a:prstGeom>
          <a:ln w="19050">
            <a:solidFill>
              <a:srgbClr val="523F3E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01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1851198" y="457200"/>
            <a:ext cx="938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ko-KR" altLang="en-US" sz="2000" b="1" dirty="0" err="1">
                <a:solidFill>
                  <a:srgbClr val="002060"/>
                </a:solidFill>
                <a:latin typeface="나눔고딕" panose="020B0600000101010101" charset="-127"/>
                <a:ea typeface="나눔고딕" panose="020B0600000101010101" charset="-127"/>
              </a:rPr>
              <a:t>팀소개</a:t>
            </a:r>
            <a:endParaRPr lang="ko-KR" altLang="en-US" sz="2000" b="1" dirty="0">
              <a:solidFill>
                <a:srgbClr val="002060"/>
              </a:solidFill>
              <a:latin typeface="나눔고딕" panose="020B0600000101010101" charset="-127"/>
              <a:ea typeface="나눔고딕" panose="020B0600000101010101" charset="-127"/>
            </a:endParaRPr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9000"/>
                    </a14:imgEffect>
                    <a14:imgEffect>
                      <a14:brightnessContrast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74" y="983406"/>
            <a:ext cx="785136" cy="785136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44" y="1694805"/>
            <a:ext cx="834190" cy="834190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45154" r="-1" b="-2"/>
          <a:stretch/>
        </p:blipFill>
        <p:spPr>
          <a:xfrm>
            <a:off x="330746" y="2609886"/>
            <a:ext cx="827358" cy="474400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59" y="3159398"/>
            <a:ext cx="623733" cy="623733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58" y="3850986"/>
            <a:ext cx="601962" cy="601962"/>
          </a:xfrm>
          <a:prstGeom prst="rect">
            <a:avLst/>
          </a:prstGeom>
        </p:spPr>
      </p:pic>
      <p:pic>
        <p:nvPicPr>
          <p:cNvPr id="85" name="그림 8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10" y="4535317"/>
            <a:ext cx="579639" cy="579639"/>
          </a:xfrm>
          <a:prstGeom prst="rect">
            <a:avLst/>
          </a:prstGeom>
        </p:spPr>
      </p:pic>
      <p:pic>
        <p:nvPicPr>
          <p:cNvPr id="86" name="그림 85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71" y="5238575"/>
            <a:ext cx="627021" cy="627021"/>
          </a:xfrm>
          <a:prstGeom prst="rect">
            <a:avLst/>
          </a:prstGeom>
        </p:spPr>
      </p:pic>
      <p:pic>
        <p:nvPicPr>
          <p:cNvPr id="16" name="Picture 6" descr="ê´ë ¨ ì´ë¯¸ì§">
            <a:extLst>
              <a:ext uri="{FF2B5EF4-FFF2-40B4-BE49-F238E27FC236}">
                <a16:creationId xmlns:a16="http://schemas.microsoft.com/office/drawing/2014/main" id="{D6CDB2AC-EB17-4A77-A000-EBD30A2B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0634" y="2073988"/>
            <a:ext cx="1546193" cy="15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ê´ë ¨ ì´ë¯¸ì§">
            <a:extLst>
              <a:ext uri="{FF2B5EF4-FFF2-40B4-BE49-F238E27FC236}">
                <a16:creationId xmlns:a16="http://schemas.microsoft.com/office/drawing/2014/main" id="{FB0B7288-0809-4AA7-B25F-D23D151D1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52" y="2073987"/>
            <a:ext cx="1546193" cy="15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ê´ë ¨ ì´ë¯¸ì§">
            <a:extLst>
              <a:ext uri="{FF2B5EF4-FFF2-40B4-BE49-F238E27FC236}">
                <a16:creationId xmlns:a16="http://schemas.microsoft.com/office/drawing/2014/main" id="{A2BE4C86-D20E-4EE8-8DBB-21524577BC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565" y="2073988"/>
            <a:ext cx="1546193" cy="15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ê´ë ¨ ì´ë¯¸ì§">
            <a:extLst>
              <a:ext uri="{FF2B5EF4-FFF2-40B4-BE49-F238E27FC236}">
                <a16:creationId xmlns:a16="http://schemas.microsoft.com/office/drawing/2014/main" id="{3E9494DD-353B-4435-81FB-08CF71037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31" y="2073989"/>
            <a:ext cx="1546193" cy="15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ê´ë ¨ ì´ë¯¸ì§">
            <a:extLst>
              <a:ext uri="{FF2B5EF4-FFF2-40B4-BE49-F238E27FC236}">
                <a16:creationId xmlns:a16="http://schemas.microsoft.com/office/drawing/2014/main" id="{47578A87-E82F-4A55-AD43-FA0B50516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398" y="2082188"/>
            <a:ext cx="1546193" cy="154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7BDB89-7C84-4920-9F11-9ED8260415CD}"/>
              </a:ext>
            </a:extLst>
          </p:cNvPr>
          <p:cNvSpPr txBox="1"/>
          <p:nvPr/>
        </p:nvSpPr>
        <p:spPr>
          <a:xfrm>
            <a:off x="1224505" y="4065957"/>
            <a:ext cx="20138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+mj-lt"/>
              </a:rPr>
              <a:t>강민정</a:t>
            </a:r>
            <a:endParaRPr lang="en-US" altLang="ko-KR" sz="2500" b="1" dirty="0">
              <a:latin typeface="+mj-lt"/>
            </a:endParaRPr>
          </a:p>
          <a:p>
            <a:pPr algn="ctr"/>
            <a:r>
              <a:rPr lang="en-US" altLang="ko-KR" sz="1500" b="1" dirty="0">
                <a:latin typeface="+mj-lt"/>
              </a:rPr>
              <a:t>Web design&amp;</a:t>
            </a:r>
          </a:p>
          <a:p>
            <a:pPr algn="ctr"/>
            <a:r>
              <a:rPr lang="en-US" altLang="ko-KR" sz="1500" b="1" dirty="0">
                <a:latin typeface="+mj-lt"/>
              </a:rPr>
              <a:t>AJAX</a:t>
            </a:r>
            <a:endParaRPr lang="ko-KR" altLang="en-US" sz="1500" b="1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62302F-0FCC-4AF0-846B-0669414091C1}"/>
              </a:ext>
            </a:extLst>
          </p:cNvPr>
          <p:cNvSpPr txBox="1"/>
          <p:nvPr/>
        </p:nvSpPr>
        <p:spPr>
          <a:xfrm>
            <a:off x="5530398" y="4065955"/>
            <a:ext cx="20138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>
                <a:latin typeface="+mj-lt"/>
              </a:rPr>
              <a:t>이동주</a:t>
            </a:r>
            <a:endParaRPr lang="en-US" altLang="ko-KR" sz="2500" b="1" dirty="0">
              <a:latin typeface="+mj-lt"/>
            </a:endParaRPr>
          </a:p>
          <a:p>
            <a:pPr algn="ctr"/>
            <a:r>
              <a:rPr lang="en-US" altLang="ko-KR" sz="1500" b="1" dirty="0">
                <a:latin typeface="+mj-lt"/>
              </a:rPr>
              <a:t>Asynchronous</a:t>
            </a:r>
          </a:p>
          <a:p>
            <a:pPr algn="ctr"/>
            <a:r>
              <a:rPr lang="en-US" altLang="ko-KR" sz="1500" b="1" dirty="0">
                <a:latin typeface="+mj-lt"/>
              </a:rPr>
              <a:t>Server</a:t>
            </a:r>
            <a:endParaRPr lang="ko-KR" altLang="en-US" sz="1500" b="1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32B59A-1294-4B54-8D80-4A7E1929D0F2}"/>
              </a:ext>
            </a:extLst>
          </p:cNvPr>
          <p:cNvSpPr txBox="1"/>
          <p:nvPr/>
        </p:nvSpPr>
        <p:spPr>
          <a:xfrm>
            <a:off x="3346801" y="4065956"/>
            <a:ext cx="20138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+mj-lt"/>
              </a:rPr>
              <a:t>원응호</a:t>
            </a:r>
            <a:endParaRPr lang="en-US" altLang="ko-KR" sz="2500" b="1" dirty="0">
              <a:latin typeface="+mj-lt"/>
            </a:endParaRPr>
          </a:p>
          <a:p>
            <a:pPr algn="ctr"/>
            <a:r>
              <a:rPr lang="en-US" altLang="ko-KR" sz="1500" b="1" dirty="0">
                <a:latin typeface="+mj-lt"/>
              </a:rPr>
              <a:t>Integration&amp;</a:t>
            </a:r>
          </a:p>
          <a:p>
            <a:pPr algn="ctr"/>
            <a:r>
              <a:rPr lang="en-US" altLang="ko-KR" sz="1500" b="1" dirty="0">
                <a:latin typeface="+mj-lt"/>
              </a:rPr>
              <a:t>AJAX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689A63-1ED1-4C4F-961D-BC4C5B74E277}"/>
              </a:ext>
            </a:extLst>
          </p:cNvPr>
          <p:cNvSpPr txBox="1"/>
          <p:nvPr/>
        </p:nvSpPr>
        <p:spPr>
          <a:xfrm>
            <a:off x="7628565" y="4065954"/>
            <a:ext cx="20138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 err="1">
                <a:latin typeface="+mj-lt"/>
              </a:rPr>
              <a:t>조민국</a:t>
            </a:r>
            <a:endParaRPr lang="en-US" altLang="ko-KR" sz="2500" b="1" dirty="0">
              <a:latin typeface="+mj-lt"/>
            </a:endParaRPr>
          </a:p>
          <a:p>
            <a:pPr algn="ctr"/>
            <a:r>
              <a:rPr lang="en-US" altLang="ko-KR" sz="1500" b="1" dirty="0">
                <a:latin typeface="+mj-lt"/>
              </a:rPr>
              <a:t>AI part&amp;</a:t>
            </a:r>
          </a:p>
          <a:p>
            <a:pPr algn="ctr"/>
            <a:r>
              <a:rPr lang="en-US" altLang="ko-KR" sz="1500" b="1" dirty="0">
                <a:latin typeface="+mj-lt"/>
              </a:rPr>
              <a:t>Team leader</a:t>
            </a:r>
            <a:endParaRPr lang="ko-KR" altLang="en-US" sz="1500" b="1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F1581D-9554-4C14-88DA-F070BD1DA1F8}"/>
              </a:ext>
            </a:extLst>
          </p:cNvPr>
          <p:cNvSpPr txBox="1"/>
          <p:nvPr/>
        </p:nvSpPr>
        <p:spPr>
          <a:xfrm>
            <a:off x="9726732" y="4065954"/>
            <a:ext cx="2013857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500" b="1" dirty="0">
                <a:latin typeface="+mj-lt"/>
              </a:rPr>
              <a:t>최지훈</a:t>
            </a:r>
            <a:endParaRPr lang="en-US" altLang="ko-KR" sz="2500" b="1" dirty="0">
              <a:latin typeface="+mj-lt"/>
            </a:endParaRPr>
          </a:p>
          <a:p>
            <a:pPr algn="ctr"/>
            <a:r>
              <a:rPr lang="en-US" altLang="ko-KR" sz="1500" b="1" dirty="0">
                <a:latin typeface="+mj-lt"/>
              </a:rPr>
              <a:t>Web design&amp;</a:t>
            </a:r>
          </a:p>
          <a:p>
            <a:pPr algn="ctr"/>
            <a:r>
              <a:rPr lang="en-US" altLang="ko-KR" sz="1500" b="1" dirty="0">
                <a:latin typeface="+mj-lt"/>
              </a:rPr>
              <a:t>Socket</a:t>
            </a:r>
            <a:endParaRPr lang="ko-KR" altLang="en-US" sz="15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7647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94</Words>
  <Application>Microsoft Office PowerPoint</Application>
  <PresentationFormat>와이드스크린</PresentationFormat>
  <Paragraphs>57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맑은 고딕</vt:lpstr>
      <vt:lpstr>Arial</vt:lpstr>
      <vt:lpstr>새굴림</vt:lpstr>
      <vt:lpstr>Source Sans Pro Black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응호 원</dc:creator>
  <cp:lastModifiedBy>응호 원</cp:lastModifiedBy>
  <cp:revision>21</cp:revision>
  <dcterms:created xsi:type="dcterms:W3CDTF">2018-12-23T03:54:01Z</dcterms:created>
  <dcterms:modified xsi:type="dcterms:W3CDTF">2018-12-23T06:02:27Z</dcterms:modified>
</cp:coreProperties>
</file>